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Spline Sans"/>
      <p:regular r:id="rId15"/>
    </p:embeddedFont>
    <p:embeddedFont>
      <p:font typeface="Spline Sans"/>
      <p:regular r:id="rId16"/>
    </p:embeddedFont>
    <p:embeddedFont>
      <p:font typeface="Barlow"/>
      <p:regular r:id="rId17"/>
    </p:embeddedFont>
    <p:embeddedFont>
      <p:font typeface="Barlow"/>
      <p:regular r:id="rId18"/>
    </p:embeddedFont>
    <p:embeddedFont>
      <p:font typeface="Barlow"/>
      <p:regular r:id="rId19"/>
    </p:embeddedFont>
    <p:embeddedFont>
      <p:font typeface="Barlow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2-1.png>
</file>

<file path=ppt/media/image-4-1.png>
</file>

<file path=ppt/media/image-4-2.png>
</file>

<file path=ppt/media/image-4-3.png>
</file>

<file path=ppt/media/image-4-4.png>
</file>

<file path=ppt/media/image-5-1.png>
</file>

<file path=ppt/media/image-6-1.png>
</file>

<file path=ppt/media/image-7-1.png>
</file>

<file path=ppt/media/image-7-2.png>
</file>

<file path=ppt/media/image-7-3.png>
</file>

<file path=ppt/media/image-7-4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453759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Configuración de Redes: Subneteo Fijo y Variable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864037" y="4195643"/>
            <a:ext cx="7415927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En esta presentación, exploraremos los conceptos fundamentales del subneteo de redes, incluyendo el subneteo fijo (FLSM) y el subneteo variable (VLSM). Aprenderemos a calcular rangos de direcciones y resolver problemas de subneteo de manera eficiente.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37946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6155" y="2902863"/>
            <a:ext cx="4230172" cy="528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150"/>
              </a:lnSpc>
              <a:buNone/>
            </a:pPr>
            <a:r>
              <a:rPr lang="en-US" sz="3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Subneteo Fijo (FLSM)</a:t>
            </a:r>
            <a:endParaRPr lang="en-US" sz="3300" dirty="0"/>
          </a:p>
        </p:txBody>
      </p:sp>
      <p:sp>
        <p:nvSpPr>
          <p:cNvPr id="4" name="Shape 1"/>
          <p:cNvSpPr/>
          <p:nvPr/>
        </p:nvSpPr>
        <p:spPr>
          <a:xfrm>
            <a:off x="666155" y="5865852"/>
            <a:ext cx="13298091" cy="22860"/>
          </a:xfrm>
          <a:prstGeom prst="roundRect">
            <a:avLst>
              <a:gd name="adj" fmla="val 1249092"/>
            </a:avLst>
          </a:prstGeom>
          <a:solidFill>
            <a:srgbClr val="FFFFFF">
              <a:alpha val="24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3931563" y="5199757"/>
            <a:ext cx="22860" cy="666155"/>
          </a:xfrm>
          <a:prstGeom prst="roundRect">
            <a:avLst>
              <a:gd name="adj" fmla="val 1249092"/>
            </a:avLst>
          </a:prstGeom>
          <a:solidFill>
            <a:srgbClr val="16FFBB"/>
          </a:solidFill>
          <a:ln/>
        </p:spPr>
      </p:sp>
      <p:sp>
        <p:nvSpPr>
          <p:cNvPr id="6" name="Shape 3"/>
          <p:cNvSpPr/>
          <p:nvPr/>
        </p:nvSpPr>
        <p:spPr>
          <a:xfrm>
            <a:off x="3728918" y="5651718"/>
            <a:ext cx="428268" cy="428268"/>
          </a:xfrm>
          <a:prstGeom prst="roundRect">
            <a:avLst>
              <a:gd name="adj" fmla="val 66674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3888105" y="5738872"/>
            <a:ext cx="109776" cy="253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1950" dirty="0"/>
          </a:p>
        </p:txBody>
      </p:sp>
      <p:sp>
        <p:nvSpPr>
          <p:cNvPr id="8" name="Text 5"/>
          <p:cNvSpPr/>
          <p:nvPr/>
        </p:nvSpPr>
        <p:spPr>
          <a:xfrm>
            <a:off x="2885599" y="3717131"/>
            <a:ext cx="2115026" cy="264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Asignación Estática</a:t>
            </a:r>
            <a:endParaRPr lang="en-US" sz="1650" dirty="0"/>
          </a:p>
        </p:txBody>
      </p:sp>
      <p:sp>
        <p:nvSpPr>
          <p:cNvPr id="9" name="Text 6"/>
          <p:cNvSpPr/>
          <p:nvPr/>
        </p:nvSpPr>
        <p:spPr>
          <a:xfrm>
            <a:off x="856417" y="4095631"/>
            <a:ext cx="6173391" cy="9136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En FLSM, las subredes se crean con una máscara de subred fija, lo que simplifica la configuración pero puede resultar en desperdicio de espacio de direcciones IP.</a:t>
            </a:r>
            <a:endParaRPr lang="en-US" sz="1450" dirty="0"/>
          </a:p>
        </p:txBody>
      </p:sp>
      <p:sp>
        <p:nvSpPr>
          <p:cNvPr id="10" name="Shape 7"/>
          <p:cNvSpPr/>
          <p:nvPr/>
        </p:nvSpPr>
        <p:spPr>
          <a:xfrm>
            <a:off x="7303651" y="5865793"/>
            <a:ext cx="22860" cy="666155"/>
          </a:xfrm>
          <a:prstGeom prst="roundRect">
            <a:avLst>
              <a:gd name="adj" fmla="val 1249092"/>
            </a:avLst>
          </a:prstGeom>
          <a:solidFill>
            <a:srgbClr val="29DDDA"/>
          </a:solidFill>
          <a:ln/>
        </p:spPr>
      </p:sp>
      <p:sp>
        <p:nvSpPr>
          <p:cNvPr id="11" name="Shape 8"/>
          <p:cNvSpPr/>
          <p:nvPr/>
        </p:nvSpPr>
        <p:spPr>
          <a:xfrm>
            <a:off x="7101007" y="5651718"/>
            <a:ext cx="428268" cy="428268"/>
          </a:xfrm>
          <a:prstGeom prst="roundRect">
            <a:avLst>
              <a:gd name="adj" fmla="val 66674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7244596" y="5738872"/>
            <a:ext cx="141089" cy="253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1950" dirty="0"/>
          </a:p>
        </p:txBody>
      </p:sp>
      <p:sp>
        <p:nvSpPr>
          <p:cNvPr id="13" name="Text 10"/>
          <p:cNvSpPr/>
          <p:nvPr/>
        </p:nvSpPr>
        <p:spPr>
          <a:xfrm>
            <a:off x="6257687" y="6722388"/>
            <a:ext cx="2115026" cy="264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Cálculo Sencillo</a:t>
            </a:r>
            <a:endParaRPr lang="en-US" sz="1650" dirty="0"/>
          </a:p>
        </p:txBody>
      </p:sp>
      <p:sp>
        <p:nvSpPr>
          <p:cNvPr id="14" name="Text 11"/>
          <p:cNvSpPr/>
          <p:nvPr/>
        </p:nvSpPr>
        <p:spPr>
          <a:xfrm>
            <a:off x="4228505" y="7100888"/>
            <a:ext cx="6173391" cy="609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El cálculo de FLSM se basa en dividir la red principal en subredes iguales, lo que facilita la implementación pero limita la flexibilidad.</a:t>
            </a:r>
            <a:endParaRPr lang="en-US" sz="1450" dirty="0"/>
          </a:p>
        </p:txBody>
      </p:sp>
      <p:sp>
        <p:nvSpPr>
          <p:cNvPr id="15" name="Shape 12"/>
          <p:cNvSpPr/>
          <p:nvPr/>
        </p:nvSpPr>
        <p:spPr>
          <a:xfrm>
            <a:off x="10675739" y="5199757"/>
            <a:ext cx="22860" cy="666155"/>
          </a:xfrm>
          <a:prstGeom prst="roundRect">
            <a:avLst>
              <a:gd name="adj" fmla="val 1249092"/>
            </a:avLst>
          </a:prstGeom>
          <a:solidFill>
            <a:srgbClr val="37A7E7"/>
          </a:solidFill>
          <a:ln/>
        </p:spPr>
      </p:sp>
      <p:sp>
        <p:nvSpPr>
          <p:cNvPr id="16" name="Shape 13"/>
          <p:cNvSpPr/>
          <p:nvPr/>
        </p:nvSpPr>
        <p:spPr>
          <a:xfrm>
            <a:off x="10473095" y="5651718"/>
            <a:ext cx="428268" cy="428268"/>
          </a:xfrm>
          <a:prstGeom prst="roundRect">
            <a:avLst>
              <a:gd name="adj" fmla="val 66674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612874" y="5738872"/>
            <a:ext cx="148590" cy="253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1950" dirty="0"/>
          </a:p>
        </p:txBody>
      </p:sp>
      <p:sp>
        <p:nvSpPr>
          <p:cNvPr id="18" name="Text 15"/>
          <p:cNvSpPr/>
          <p:nvPr/>
        </p:nvSpPr>
        <p:spPr>
          <a:xfrm>
            <a:off x="9569529" y="4021693"/>
            <a:ext cx="2235518" cy="264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Administración Básica</a:t>
            </a:r>
            <a:endParaRPr lang="en-US" sz="1650" dirty="0"/>
          </a:p>
        </p:txBody>
      </p:sp>
      <p:sp>
        <p:nvSpPr>
          <p:cNvPr id="19" name="Text 16"/>
          <p:cNvSpPr/>
          <p:nvPr/>
        </p:nvSpPr>
        <p:spPr>
          <a:xfrm>
            <a:off x="7600593" y="4400193"/>
            <a:ext cx="6173391" cy="609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FLSM requiere menos esfuerzo de gestión, ya que las subredes tienen un tamaño predefinido y una estructura simple.</a:t>
            </a:r>
            <a:endParaRPr lang="en-US" sz="14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069782"/>
            <a:ext cx="6688217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Subneteo Variable (VLSM)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337268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Asignación Dinámica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3962400"/>
            <a:ext cx="3898821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VLSM permite crear subredes de tamaños variables según las necesidades de cada segmento de red, lo que reduce el desperdicio de direcciones IP.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337268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Cálculo Complejo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5372695" y="3962400"/>
            <a:ext cx="3898821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El proceso de cálculo de VLSM es más exigente, ya que requiere analizar las necesidades específicas de cada subred y asignar máscaras adecuadas.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372683"/>
            <a:ext cx="3308152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Administración Avanzada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9881354" y="3962400"/>
            <a:ext cx="3898821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La implementación de VLSM implica una mayor complejidad en la gestión de la red, pero permite un uso más eficiente del espacio de direcciones IP.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9321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10101" y="3529727"/>
            <a:ext cx="6589871" cy="6429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Cálculo de Rangos en VLSM</a:t>
            </a:r>
            <a:endParaRPr lang="en-US" sz="40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101" y="4519851"/>
            <a:ext cx="4336733" cy="92583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41559" y="5792867"/>
            <a:ext cx="2571750" cy="321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Identificar la Red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1041559" y="6253163"/>
            <a:ext cx="3873818" cy="7405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Determinar la red principal y el rango de direcciones IP disponible.</a:t>
            </a:r>
            <a:endParaRPr lang="en-US" sz="18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6834" y="4519851"/>
            <a:ext cx="4336733" cy="92583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378291" y="5792867"/>
            <a:ext cx="2571750" cy="321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Dividir en Subredes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5378291" y="6253163"/>
            <a:ext cx="3873818" cy="11108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Asignar el número adecuado de subredes y calcular las máscaras correspondientes.</a:t>
            </a:r>
            <a:endParaRPr lang="en-US" sz="18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83566" y="4519851"/>
            <a:ext cx="4336733" cy="92583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5024" y="5792867"/>
            <a:ext cx="2571750" cy="321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Calcular Rangos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9715024" y="6253163"/>
            <a:ext cx="3873818" cy="11108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Determinar el rango de direcciones IP para cada subred basado en la máscara asignada.</a:t>
            </a:r>
            <a:endParaRPr lang="en-US" sz="18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797600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Resolución de Problemas de Subneteo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350437" y="2817138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56891" y="2930247"/>
            <a:ext cx="142399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550" dirty="0"/>
          </a:p>
        </p:txBody>
      </p:sp>
      <p:sp>
        <p:nvSpPr>
          <p:cNvPr id="6" name="Text 3"/>
          <p:cNvSpPr/>
          <p:nvPr/>
        </p:nvSpPr>
        <p:spPr>
          <a:xfrm>
            <a:off x="7152680" y="2817138"/>
            <a:ext cx="2782372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Análisis de Requisitos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7152680" y="3651052"/>
            <a:ext cx="2782372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Identificar las necesidades de cada segmento de red y determinar la mejor estrategia de subneteo.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10181868" y="2817138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68082" y="2930247"/>
            <a:ext cx="182999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550" dirty="0"/>
          </a:p>
        </p:txBody>
      </p:sp>
      <p:sp>
        <p:nvSpPr>
          <p:cNvPr id="10" name="Text 7"/>
          <p:cNvSpPr/>
          <p:nvPr/>
        </p:nvSpPr>
        <p:spPr>
          <a:xfrm>
            <a:off x="10984111" y="281713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Cálculos Precisos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10984111" y="3308152"/>
            <a:ext cx="2782372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Realizar cálculos minuciosos para asignar direcciones IP y máscaras de subred adecuadas.</a:t>
            </a:r>
            <a:endParaRPr lang="en-US" sz="1900" dirty="0"/>
          </a:p>
        </p:txBody>
      </p:sp>
      <p:sp>
        <p:nvSpPr>
          <p:cNvPr id="12" name="Shape 9"/>
          <p:cNvSpPr/>
          <p:nvPr/>
        </p:nvSpPr>
        <p:spPr>
          <a:xfrm>
            <a:off x="6350437" y="6150769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531769" y="6263878"/>
            <a:ext cx="192762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550" dirty="0"/>
          </a:p>
        </p:txBody>
      </p:sp>
      <p:sp>
        <p:nvSpPr>
          <p:cNvPr id="14" name="Text 11"/>
          <p:cNvSpPr/>
          <p:nvPr/>
        </p:nvSpPr>
        <p:spPr>
          <a:xfrm>
            <a:off x="7152680" y="615076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Validación y Pruebas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7152680" y="6641783"/>
            <a:ext cx="661368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Verificar la conectividad y el funcionamiento correcto de la red tras la implementación del subneteo.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181219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FLSM vs. VLSM: Ventajas y Desafíos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350437" y="2923103"/>
            <a:ext cx="7415927" cy="4125278"/>
          </a:xfrm>
          <a:prstGeom prst="roundRect">
            <a:avLst>
              <a:gd name="adj" fmla="val 8977"/>
            </a:avLst>
          </a:prstGeom>
          <a:noFill/>
          <a:ln w="1524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365677" y="2938343"/>
            <a:ext cx="7384613" cy="7065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613327" y="3094077"/>
            <a:ext cx="196381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Estrategia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9078397" y="3094077"/>
            <a:ext cx="196000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Ventajas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11539657" y="3094077"/>
            <a:ext cx="196381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Desafíos</a:t>
            </a:r>
            <a:endParaRPr lang="en-US" sz="1900" dirty="0"/>
          </a:p>
        </p:txBody>
      </p:sp>
      <p:sp>
        <p:nvSpPr>
          <p:cNvPr id="9" name="Shape 6"/>
          <p:cNvSpPr/>
          <p:nvPr/>
        </p:nvSpPr>
        <p:spPr>
          <a:xfrm>
            <a:off x="6365677" y="3644860"/>
            <a:ext cx="7384613" cy="149661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6613327" y="3800594"/>
            <a:ext cx="196381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FLSM</a:t>
            </a:r>
            <a:endParaRPr lang="en-US" sz="1900" dirty="0"/>
          </a:p>
        </p:txBody>
      </p:sp>
      <p:sp>
        <p:nvSpPr>
          <p:cNvPr id="11" name="Text 8"/>
          <p:cNvSpPr/>
          <p:nvPr/>
        </p:nvSpPr>
        <p:spPr>
          <a:xfrm>
            <a:off x="9078397" y="3800594"/>
            <a:ext cx="196000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Configuración simplificada, gestión básica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11539657" y="3800594"/>
            <a:ext cx="196381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Desperdicio de espacio de direcciones IP</a:t>
            </a:r>
            <a:endParaRPr lang="en-US" sz="1900" dirty="0"/>
          </a:p>
        </p:txBody>
      </p:sp>
      <p:sp>
        <p:nvSpPr>
          <p:cNvPr id="13" name="Shape 10"/>
          <p:cNvSpPr/>
          <p:nvPr/>
        </p:nvSpPr>
        <p:spPr>
          <a:xfrm>
            <a:off x="6365677" y="5141476"/>
            <a:ext cx="7384613" cy="189166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6613327" y="5297210"/>
            <a:ext cx="196381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VLSM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9078397" y="5297210"/>
            <a:ext cx="196000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Uso eficiente de direcciones IP, mayor flexibilidad</a:t>
            </a:r>
            <a:endParaRPr lang="en-US" sz="1900" dirty="0"/>
          </a:p>
        </p:txBody>
      </p:sp>
      <p:sp>
        <p:nvSpPr>
          <p:cNvPr id="16" name="Text 13"/>
          <p:cNvSpPr/>
          <p:nvPr/>
        </p:nvSpPr>
        <p:spPr>
          <a:xfrm>
            <a:off x="11539657" y="5297210"/>
            <a:ext cx="1963817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Cálculos complejos, mayor esfuerzo de gestión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31719" y="911781"/>
            <a:ext cx="7320677" cy="512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000"/>
              </a:lnSpc>
              <a:buNone/>
            </a:pPr>
            <a:r>
              <a:rPr lang="en-US" sz="32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Implementación Práctica de Subneteo</a:t>
            </a:r>
            <a:endParaRPr lang="en-US" sz="32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1719" y="1700570"/>
            <a:ext cx="460891" cy="46089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31719" y="2345769"/>
            <a:ext cx="2048828" cy="2561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Diseño de Red</a:t>
            </a:r>
            <a:endParaRPr lang="en-US" sz="1600" dirty="0"/>
          </a:p>
        </p:txBody>
      </p:sp>
      <p:sp>
        <p:nvSpPr>
          <p:cNvPr id="6" name="Text 2"/>
          <p:cNvSpPr/>
          <p:nvPr/>
        </p:nvSpPr>
        <p:spPr>
          <a:xfrm>
            <a:off x="6131719" y="2712482"/>
            <a:ext cx="7853362" cy="5900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Analizar la topología y requisitos de la red para determinar la estrategia de subneteo más apropiada.</a:t>
            </a:r>
            <a:endParaRPr lang="en-US" sz="14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1719" y="3855720"/>
            <a:ext cx="460891" cy="46089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131719" y="4500920"/>
            <a:ext cx="2075736" cy="2561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Cálculos de Subneteo</a:t>
            </a:r>
            <a:endParaRPr lang="en-US" sz="1600" dirty="0"/>
          </a:p>
        </p:txBody>
      </p:sp>
      <p:sp>
        <p:nvSpPr>
          <p:cNvPr id="9" name="Text 4"/>
          <p:cNvSpPr/>
          <p:nvPr/>
        </p:nvSpPr>
        <p:spPr>
          <a:xfrm>
            <a:off x="6131719" y="4867632"/>
            <a:ext cx="7853362" cy="5900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Realizar los cálculos necesarios para asignar direcciones IP y máscaras de subred de manera eficiente.</a:t>
            </a:r>
            <a:endParaRPr lang="en-US" sz="14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1719" y="6010870"/>
            <a:ext cx="460891" cy="46089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131719" y="6656070"/>
            <a:ext cx="2883813" cy="2561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Configuración de Dispositivos</a:t>
            </a:r>
            <a:endParaRPr lang="en-US" sz="1600" dirty="0"/>
          </a:p>
        </p:txBody>
      </p:sp>
      <p:sp>
        <p:nvSpPr>
          <p:cNvPr id="12" name="Text 6"/>
          <p:cNvSpPr/>
          <p:nvPr/>
        </p:nvSpPr>
        <p:spPr>
          <a:xfrm>
            <a:off x="6131719" y="7022783"/>
            <a:ext cx="7853362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Implementar los cambios de configuración en los dispositivos de red para aplicar el subneteo.</a:t>
            </a:r>
            <a:endParaRPr lang="en-US" sz="14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535906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Conclusión y Próximos Pasos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864037" y="3277791"/>
            <a:ext cx="3584615" cy="3415903"/>
          </a:xfrm>
          <a:prstGeom prst="roundRect">
            <a:avLst>
              <a:gd name="adj" fmla="val 10841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141333" y="3555087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Resumen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1141333" y="4046101"/>
            <a:ext cx="3030022" cy="23702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Hemos explorado los conceptos de FLSM y VLSM, analizando sus ventajas, desafíos y mejores prácticas de implementación.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4695468" y="3277791"/>
            <a:ext cx="3584615" cy="3415903"/>
          </a:xfrm>
          <a:prstGeom prst="roundRect">
            <a:avLst>
              <a:gd name="adj" fmla="val 10841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72764" y="3555087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Próximos Pasos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4972764" y="4046101"/>
            <a:ext cx="3030022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Continuar el aprendizaje a través de laboratorios prácticos y proyectos de implementación de redes.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2024-11-05T02:42:27Z</dcterms:created>
  <dcterms:modified xsi:type="dcterms:W3CDTF">2024-11-05T02:42:27Z</dcterms:modified>
</cp:coreProperties>
</file>